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6" r:id="rId4"/>
    <p:sldId id="260" r:id="rId5"/>
    <p:sldId id="268" r:id="rId6"/>
    <p:sldId id="258" r:id="rId7"/>
    <p:sldId id="267" r:id="rId8"/>
    <p:sldId id="263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4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66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7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3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5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01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55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0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5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4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4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60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3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73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29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6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5D94B30-314C-43DB-BAEE-A80EA55F4B86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FA837E-7827-446F-AC98-3D3868F9E8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98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tient.info/sexual-health/sexually-transmitted-infections-leaflet/mycoplasma-genitalium-mg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Mycoplasma </a:t>
            </a:r>
            <a:r>
              <a:rPr lang="en-GB" dirty="0" err="1" smtClean="0"/>
              <a:t>Genatalium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56 Dean Street/Dean Street Express</a:t>
            </a:r>
          </a:p>
          <a:p>
            <a:r>
              <a:rPr lang="en-GB" dirty="0" smtClean="0"/>
              <a:t>Tara </a:t>
            </a:r>
            <a:r>
              <a:rPr lang="en-GB" dirty="0" err="1" smtClean="0"/>
              <a:t>Suchak</a:t>
            </a:r>
            <a:r>
              <a:rPr lang="en-GB" dirty="0" smtClean="0"/>
              <a:t> Lead Consultant for Dean street services</a:t>
            </a:r>
          </a:p>
          <a:p>
            <a:r>
              <a:rPr lang="en-GB" dirty="0" smtClean="0"/>
              <a:t>Sophie </a:t>
            </a:r>
            <a:r>
              <a:rPr lang="en-GB" dirty="0" err="1" smtClean="0"/>
              <a:t>Edmonson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Mim</a:t>
            </a:r>
            <a:r>
              <a:rPr lang="en-GB" dirty="0" smtClean="0"/>
              <a:t> </a:t>
            </a:r>
            <a:r>
              <a:rPr lang="en-GB" smtClean="0"/>
              <a:t>O’Connor Senior RN’s</a:t>
            </a:r>
            <a:endParaRPr lang="en-GB" dirty="0"/>
          </a:p>
        </p:txBody>
      </p:sp>
      <p:pic>
        <p:nvPicPr>
          <p:cNvPr id="1026" name="Picture 2" descr="Mycoplasma genitalium: síntomas, causas y tratamiento de esta E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935" y="700601"/>
            <a:ext cx="3473632" cy="18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6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Mycoplasma </a:t>
            </a:r>
            <a:r>
              <a:rPr lang="en-US" dirty="0" err="1" smtClean="0"/>
              <a:t>Genitalium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Mycoplasma </a:t>
            </a:r>
            <a:r>
              <a:rPr lang="en-GB" i="1" dirty="0" err="1"/>
              <a:t>genitalium</a:t>
            </a:r>
            <a:r>
              <a:rPr lang="en-GB" dirty="0"/>
              <a:t> (or </a:t>
            </a:r>
            <a:r>
              <a:rPr lang="en-GB" i="1" dirty="0" err="1" smtClean="0"/>
              <a:t>M.Gen</a:t>
            </a:r>
            <a:r>
              <a:rPr lang="en-GB" dirty="0"/>
              <a:t>) is a sexually transmitted </a:t>
            </a:r>
            <a:r>
              <a:rPr lang="en-GB" dirty="0" smtClean="0"/>
              <a:t>bacterium, first discovered in 1981.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can be found in the genital tract – urethra and vagina.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can be found in the rectum and throat</a:t>
            </a:r>
            <a:r>
              <a:rPr lang="en-GB" dirty="0"/>
              <a:t> </a:t>
            </a:r>
            <a:r>
              <a:rPr lang="en-GB" dirty="0" smtClean="0"/>
              <a:t>– but MUCH less commonly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8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 – 2% of population have </a:t>
            </a:r>
            <a:r>
              <a:rPr lang="en-GB" dirty="0" err="1" smtClean="0"/>
              <a:t>M.Gen</a:t>
            </a:r>
            <a:r>
              <a:rPr lang="en-GB" dirty="0" smtClean="0"/>
              <a:t> at any one time.</a:t>
            </a:r>
          </a:p>
          <a:p>
            <a:endParaRPr lang="en-GB" dirty="0"/>
          </a:p>
          <a:p>
            <a:r>
              <a:rPr lang="en-GB" dirty="0" smtClean="0"/>
              <a:t>In STI Clinic attendees – prevalence ranges from 4-38%!</a:t>
            </a:r>
          </a:p>
          <a:p>
            <a:endParaRPr lang="en-GB" dirty="0"/>
          </a:p>
          <a:p>
            <a:r>
              <a:rPr lang="en-GB" dirty="0" smtClean="0"/>
              <a:t>Risk of transmitting it via sex is less than for chlamydia.</a:t>
            </a:r>
          </a:p>
          <a:p>
            <a:pPr marL="0" indent="0">
              <a:buNone/>
            </a:pPr>
            <a:r>
              <a:rPr lang="en-GB" dirty="0" smtClean="0"/>
              <a:t>	(risk of passing on chlamydia from one episode of sex is about 35%)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35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M.Gen</a:t>
            </a:r>
            <a:r>
              <a:rPr lang="en-US" dirty="0" smtClean="0"/>
              <a:t> is transmitted?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M.Gen</a:t>
            </a:r>
            <a:r>
              <a:rPr lang="en-US" dirty="0" smtClean="0"/>
              <a:t> is transmitted through unprotected penetrative vaginal and anal sex.</a:t>
            </a:r>
          </a:p>
          <a:p>
            <a:r>
              <a:rPr lang="en-US" dirty="0" smtClean="0"/>
              <a:t>It cannot be caught through kissing, hugging or toilet seats.</a:t>
            </a:r>
          </a:p>
          <a:p>
            <a:r>
              <a:rPr lang="en-US" dirty="0" smtClean="0"/>
              <a:t>The incubation period for </a:t>
            </a:r>
            <a:r>
              <a:rPr lang="en-US" dirty="0" err="1" smtClean="0"/>
              <a:t>M.Gen</a:t>
            </a:r>
            <a:r>
              <a:rPr lang="en-US" dirty="0" smtClean="0"/>
              <a:t> is 1-3 weeks after initial contact.</a:t>
            </a:r>
          </a:p>
          <a:p>
            <a:r>
              <a:rPr lang="en-GB" dirty="0">
                <a:hlinkClick r:id="rId2"/>
              </a:rPr>
              <a:t>Mycoplasma </a:t>
            </a:r>
            <a:r>
              <a:rPr lang="en-GB" dirty="0" err="1">
                <a:hlinkClick r:id="rId2"/>
              </a:rPr>
              <a:t>Genitalium</a:t>
            </a:r>
            <a:r>
              <a:rPr lang="en-GB" dirty="0">
                <a:hlinkClick r:id="rId2"/>
              </a:rPr>
              <a:t> (</a:t>
            </a:r>
            <a:r>
              <a:rPr lang="en-GB" dirty="0" err="1">
                <a:hlinkClick r:id="rId2"/>
              </a:rPr>
              <a:t>Mgen</a:t>
            </a:r>
            <a:r>
              <a:rPr lang="en-GB" dirty="0">
                <a:hlinkClick r:id="rId2"/>
              </a:rPr>
              <a:t>): Symptoms, Testing, and Treatment | Patient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8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Testing is available at most sexual health clinics, but is not recommended routinely, as most people who have </a:t>
            </a:r>
            <a:r>
              <a:rPr lang="en-US" dirty="0" err="1"/>
              <a:t>M.Gen</a:t>
            </a:r>
            <a:r>
              <a:rPr lang="en-US" dirty="0"/>
              <a:t> do not develop any issues.</a:t>
            </a:r>
          </a:p>
          <a:p>
            <a:endParaRPr lang="en-US" dirty="0"/>
          </a:p>
          <a:p>
            <a:r>
              <a:rPr lang="en-US" dirty="0"/>
              <a:t>Patients with symptoms may require testing for </a:t>
            </a:r>
            <a:r>
              <a:rPr lang="en-US" dirty="0" err="1"/>
              <a:t>M.Gen</a:t>
            </a:r>
            <a:r>
              <a:rPr lang="en-US" dirty="0"/>
              <a:t>; after chlamydia and gonorrhea have been excluded.  </a:t>
            </a:r>
          </a:p>
          <a:p>
            <a:endParaRPr lang="en-US" dirty="0"/>
          </a:p>
          <a:p>
            <a:r>
              <a:rPr lang="en-US" dirty="0"/>
              <a:t>Symptoms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Dysuria </a:t>
            </a:r>
            <a:r>
              <a:rPr lang="en-US" smtClean="0"/>
              <a:t>(</a:t>
            </a:r>
            <a:r>
              <a:rPr lang="en-US" smtClean="0"/>
              <a:t>pain </a:t>
            </a:r>
            <a:r>
              <a:rPr lang="en-US" dirty="0" smtClean="0"/>
              <a:t>passing urine)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Pelvic pain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Post-coital </a:t>
            </a:r>
            <a:r>
              <a:rPr lang="en-US" dirty="0"/>
              <a:t>bleeding (Bleeding after sex)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19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Majority of cases are asymptomatic and clear without treatment.  </a:t>
            </a:r>
          </a:p>
          <a:p>
            <a:endParaRPr lang="en-US" dirty="0" smtClean="0"/>
          </a:p>
          <a:p>
            <a:r>
              <a:rPr lang="en-US" dirty="0" smtClean="0"/>
              <a:t>People with penile discharge and/or dysuria, approximately 10-15% will test positive for </a:t>
            </a:r>
            <a:r>
              <a:rPr lang="en-US" dirty="0" err="1" smtClean="0"/>
              <a:t>M.Gen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People with pelvic pain and bleeding after sex, approximately 5-10% will test positive for </a:t>
            </a:r>
            <a:r>
              <a:rPr lang="en-US" dirty="0" err="1" smtClean="0"/>
              <a:t>M.Gen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(So even if you have these symptoms its unlikely to be due to </a:t>
            </a:r>
            <a:r>
              <a:rPr lang="en-US" dirty="0" err="1" smtClean="0"/>
              <a:t>M.Gen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with Treating </a:t>
            </a:r>
            <a:r>
              <a:rPr lang="en-GB" dirty="0" err="1" smtClean="0"/>
              <a:t>M.Gen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Majority of people who have </a:t>
            </a:r>
            <a:r>
              <a:rPr lang="en-GB" dirty="0" err="1" smtClean="0"/>
              <a:t>M.Gen</a:t>
            </a:r>
            <a:r>
              <a:rPr lang="en-GB" dirty="0" smtClean="0"/>
              <a:t> do not go on to develop disease.</a:t>
            </a:r>
          </a:p>
          <a:p>
            <a:endParaRPr lang="en-GB" dirty="0" smtClean="0"/>
          </a:p>
          <a:p>
            <a:r>
              <a:rPr lang="en-GB" dirty="0" smtClean="0"/>
              <a:t>Current treatments are imperfect</a:t>
            </a:r>
          </a:p>
          <a:p>
            <a:r>
              <a:rPr lang="en-GB" dirty="0" smtClean="0"/>
              <a:t>Lead to antibiotic resistance </a:t>
            </a:r>
          </a:p>
          <a:p>
            <a:r>
              <a:rPr lang="en-GB" dirty="0" smtClean="0"/>
              <a:t>Test of Cure (TOC) is advised at 6 weeks although may be revised to 3-4 weeks</a:t>
            </a:r>
          </a:p>
          <a:p>
            <a:r>
              <a:rPr lang="en-GB" dirty="0" smtClean="0"/>
              <a:t>21% still positive on TOC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Contacts of </a:t>
            </a:r>
            <a:r>
              <a:rPr lang="en-GB" dirty="0" err="1" smtClean="0"/>
              <a:t>Mgen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55717" y="2846158"/>
            <a:ext cx="87366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Regular partners of anyone diagnosed with </a:t>
            </a:r>
            <a:r>
              <a:rPr lang="en-GB" sz="2400" dirty="0" err="1" smtClean="0"/>
              <a:t>M.Gen</a:t>
            </a:r>
            <a:r>
              <a:rPr lang="en-GB" sz="2400" dirty="0" smtClean="0"/>
              <a:t> should be tested and treated with the same medication.  </a:t>
            </a:r>
            <a:r>
              <a:rPr lang="en-GB" sz="2400" dirty="0" smtClean="0">
                <a:solidFill>
                  <a:srgbClr val="FF0000"/>
                </a:solidFill>
              </a:rPr>
              <a:t>THIS IS TO PROTECT THE INDEX PATIENT NOT THE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is no indication to treat anyone who they will not have sex with again.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330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Asymptomatic Testing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FF0000"/>
                </a:solidFill>
              </a:rPr>
              <a:t>YOU DON’T NEED TO BE TESTING FOR </a:t>
            </a:r>
            <a:r>
              <a:rPr lang="en-GB" sz="2800" dirty="0" err="1" smtClean="0">
                <a:solidFill>
                  <a:srgbClr val="FF0000"/>
                </a:solidFill>
              </a:rPr>
              <a:t>M.Gen</a:t>
            </a:r>
            <a:r>
              <a:rPr lang="en-GB" sz="2800" dirty="0" smtClean="0">
                <a:solidFill>
                  <a:srgbClr val="FF0000"/>
                </a:solidFill>
              </a:rPr>
              <a:t> routinely if you have no symptoms </a:t>
            </a:r>
            <a:r>
              <a:rPr lang="en-GB" sz="2800" dirty="0">
                <a:solidFill>
                  <a:srgbClr val="FF0000"/>
                </a:solidFill>
              </a:rPr>
              <a:t/>
            </a:r>
            <a:br>
              <a:rPr lang="en-GB" sz="2800" dirty="0">
                <a:solidFill>
                  <a:srgbClr val="FF0000"/>
                </a:solidFill>
              </a:rPr>
            </a:br>
            <a:endParaRPr lang="en-GB" sz="2800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(Clinics may test IF you </a:t>
            </a:r>
            <a:r>
              <a:rPr lang="en-GB" dirty="0">
                <a:solidFill>
                  <a:schemeClr val="tx1"/>
                </a:solidFill>
              </a:rPr>
              <a:t>have </a:t>
            </a:r>
            <a:r>
              <a:rPr lang="en-GB" dirty="0" smtClean="0">
                <a:solidFill>
                  <a:schemeClr val="tx1"/>
                </a:solidFill>
              </a:rPr>
              <a:t>symptoms, and </a:t>
            </a:r>
            <a:r>
              <a:rPr lang="en-GB" dirty="0">
                <a:solidFill>
                  <a:schemeClr val="tx1"/>
                </a:solidFill>
              </a:rPr>
              <a:t>Chlamydia and Gonorrhoea are negative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69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535</TotalTime>
  <Words>432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Mycoplasma Genatalium</vt:lpstr>
      <vt:lpstr>What is Mycoplasma Genitalium?</vt:lpstr>
      <vt:lpstr>Prevalence</vt:lpstr>
      <vt:lpstr>How M.Gen is transmitted?</vt:lpstr>
      <vt:lpstr>PowerPoint Presentation</vt:lpstr>
      <vt:lpstr>Symptoms</vt:lpstr>
      <vt:lpstr>Problem with Treating M.Gen</vt:lpstr>
      <vt:lpstr>Contacts of Mgen?</vt:lpstr>
      <vt:lpstr>Asymptomatic Testing </vt:lpstr>
    </vt:vector>
  </TitlesOfParts>
  <Company>Chelsea and Westminster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Mycoplasma Genatalium</dc:title>
  <dc:creator>O’Connor, Miriam</dc:creator>
  <cp:lastModifiedBy>O’Connor, Miriam</cp:lastModifiedBy>
  <cp:revision>28</cp:revision>
  <dcterms:created xsi:type="dcterms:W3CDTF">2023-10-31T16:25:20Z</dcterms:created>
  <dcterms:modified xsi:type="dcterms:W3CDTF">2023-11-21T09:15:53Z</dcterms:modified>
</cp:coreProperties>
</file>